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5"/>
  </p:notesMasterIdLst>
  <p:sldIdLst>
    <p:sldId id="275" r:id="rId2"/>
    <p:sldId id="276" r:id="rId3"/>
    <p:sldId id="517" r:id="rId4"/>
    <p:sldId id="257" r:id="rId5"/>
    <p:sldId id="287" r:id="rId6"/>
    <p:sldId id="286" r:id="rId7"/>
    <p:sldId id="345" r:id="rId8"/>
    <p:sldId id="513" r:id="rId9"/>
    <p:sldId id="272" r:id="rId10"/>
    <p:sldId id="518" r:id="rId11"/>
    <p:sldId id="519" r:id="rId12"/>
    <p:sldId id="268" r:id="rId13"/>
    <p:sldId id="29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7071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pos="2145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0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t>20.03.2024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92" y="1164657"/>
            <a:ext cx="788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внутренних дел Российской Федерации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226" y="2780928"/>
            <a:ext cx="72008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способы совершения преступниками мошеннических действий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IT-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технологий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рекомендации по их недопущению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6010" y="5949280"/>
            <a:ext cx="159723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Москва – 2022</a:t>
            </a:r>
            <a:endParaRPr lang="ru-RU" sz="17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images.vector-images.com/104/e1556_MV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63" y="188640"/>
            <a:ext cx="1644526" cy="8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0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СВЯЗАННЫЕ С ПРОВЕДЕНИЕМ ЧАСТИЧНОЙ МОБИЛИЗАЦИИ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предложением на платной основе услуг по обжалованию действий, связанных с нарушениями в ходе 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за денежное вознаграждение «освобождение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предоставлении услуг по переводу из «первой очереди призыва» в «третью очередь призыва», оформлении отсрочки от призыва с использованием поддельных документов (справки о болезни, дипломы IT-специалиста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по специальности, не подпадающей под частичную мобилизацию;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уголовной ответственностью за перевод денег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якобы, для участников специальной военной операции и беженцев или «перевода» денежных средств в фонд «Вернись живым»;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 «оказании помощи» в переезде граждан из Украины на территорию Российской Федерации за денежное вознаграждение.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</a:p>
        </p:txBody>
      </p:sp>
    </p:spTree>
    <p:extLst>
      <p:ext uri="{BB962C8B-B14F-4D97-AF65-F5344CB8AC3E}">
        <p14:creationId xmlns:p14="http://schemas.microsoft.com/office/powerpoint/2010/main" val="96384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Вам 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                   её 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Для 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8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банка», то попросите «сотрудника» набрать Вам через пять минут. Прервав разговор с 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val="16034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ОБЩИЕ РЕКОМЕНДАЦИИ ПО ОБЕСПЕЧЕНИЮ БЕЗОПАСНОЙ РАБОТЫ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обновлениями анти­вирусной 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                                      как интернет-браузер,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                       ис­точников 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96752"/>
            <a:ext cx="5410944" cy="287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«…Нужна последовательная, более результативная работа по всем видам преступлений, которые представляют угрозу для нашего общества. В том числе речь идёт о новых вызовах, связанных с проникновением криминала в сферу информационных технологий и телекоммуникаций. Количество преступлений в этой сфере ежегодно растёт. В результате действий кибермошенников урон несут отечественные компании. И, что вызывает особую остроту общественной реакции, с потерями средств и накоплений, с невосполнимым моральным ущербом сталкиваются наши граждане во всё большем и большем количестве. Жертвами преступников становятся пенсионеры, многодетные семьи, люди с ограниченными возможностями по здоровью. У преступников нет ничего святого, только бы деньги урвать …».</a:t>
            </a: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Президент Российской Федерации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Владимир Путин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-poster.ru/img/cash_foto/138106/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" y="357159"/>
            <a:ext cx="2481326" cy="365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969" y="4492724"/>
            <a:ext cx="200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 на расширенном заседании коллегии МВД России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подведению итогов оперативно-служебной деятельности органов внутренних дел за 2021 год 17.02.2022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9" y="4437112"/>
            <a:ext cx="15771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98116"/>
            <a:ext cx="5400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«В Российской Федерации с использованием IT-технологий                            по-прежнему совершается каждое четвертое преступление.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за три месяца текущего года* их количество заметно сократилось – на 8,5%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                       По мнению специалистов, это свидетельствует о том, что в данном процессе были массово задействованы кол-центры, расположенные на Украине,                          и обезвреженные в ходе специальной военной операции Вооружённых Сил Российской Федерации».</a:t>
            </a:r>
          </a:p>
          <a:p>
            <a:pPr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Министр внутренних дел Российской Федерации</a:t>
            </a: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генерал полиции Российской Федерации </a:t>
            </a:r>
          </a:p>
          <a:p>
            <a:pPr algn="r">
              <a:tabLst>
                <a:tab pos="44767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Владимир Колокольцев</a:t>
            </a:r>
          </a:p>
          <a:p>
            <a:pPr algn="r"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За период с января по март 2022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551" y="4653136"/>
            <a:ext cx="21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Совещании министров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внутренних дел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общественной безопасности государств – членов ШОС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18.08.2022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68"/>
          <a:stretch/>
        </p:blipFill>
        <p:spPr>
          <a:xfrm>
            <a:off x="6228184" y="332656"/>
            <a:ext cx="2604713" cy="35276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86" y="4613080"/>
            <a:ext cx="1368152" cy="1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b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от­ключён, связаться с его родственниками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представителем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органов, узнать, из какого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b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подразделения, действительно ли родствен­ник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5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/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826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b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или 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держат на линии. Когда это надоедает, Вы отключаетесь – и 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НА САМОМ ДЕЛЕ: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– это не звонить по незнакомым номерам!</a:t>
            </a:r>
          </a:p>
          <a:p>
            <a:pPr marL="12700" marR="12700" indent="-25400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следует объяс­нить, что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сообщения с незнакомых номеров реагировать нельзя, это могут быть мошенники!</a:t>
            </a:r>
          </a:p>
        </p:txBody>
      </p:sp>
    </p:spTree>
    <p:extLst>
      <p:ext uri="{BB962C8B-B14F-4D97-AF65-F5344CB8AC3E}">
        <p14:creationId xmlns:p14="http://schemas.microsoft.com/office/powerpoint/2010/main" val="224543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«ВЫИГРЫШ» В ЛОТЕРЕЮ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   </a:t>
            </a:r>
            <a:r>
              <a:rPr lang="ru-RU" sz="1200" dirty="0">
                <a:latin typeface="Times New Roman"/>
              </a:rPr>
              <a:t>Мошенники 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br>
              <a:rPr lang="ru-RU" sz="1200" dirty="0">
                <a:effectLst/>
                <a:latin typeface="Times New Roman"/>
              </a:rPr>
            </a:br>
            <a:r>
              <a:rPr lang="ru-RU" sz="1200" dirty="0">
                <a:effectLst/>
                <a:latin typeface="Times New Roman"/>
              </a:rPr>
              <a:t>Вам 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раньше мошенники звонили людям                            по телефону и 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или по электронной почте, то сейчас им достаточно создать группу в социальной сети или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мессенджере 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  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Необходимо 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br>
              <a:rPr lang="ru-RU" sz="1200" dirty="0">
                <a:solidFill>
                  <a:srgbClr val="FF0000"/>
                </a:solidFill>
                <a:latin typeface="Times New Roman"/>
              </a:rPr>
            </a:br>
            <a:r>
              <a:rPr lang="ru-RU" sz="1200" dirty="0">
                <a:solidFill>
                  <a:srgbClr val="FF0000"/>
                </a:solidFill>
                <a:latin typeface="Times New Roman"/>
              </a:rPr>
              <a:t>а 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Вам 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средств на 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Если 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обратиться в 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Отговорка, что «чек потерян» скорее всего свидетельствует о 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1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92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Обычно таким образом обманывают потерпевших  от преступлений. Им звонят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говорят, что правительством выделена значительная компенсация для тех, кто пострадал от финансовых пирамид и других мошенничеств. Но, чтобы получить деньги, нужно якобы заплатить 1% от 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поддавайтесь 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9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914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12650</TotalTime>
  <Words>2273</Words>
  <Application>Microsoft Office PowerPoint</Application>
  <PresentationFormat>Экран (4:3)</PresentationFormat>
  <Paragraphs>148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Елена Е. Плужникова</cp:lastModifiedBy>
  <cp:revision>1630</cp:revision>
  <cp:lastPrinted>2022-11-16T16:13:35Z</cp:lastPrinted>
  <dcterms:created xsi:type="dcterms:W3CDTF">2022-04-08T07:35:34Z</dcterms:created>
  <dcterms:modified xsi:type="dcterms:W3CDTF">2024-03-20T07:39:47Z</dcterms:modified>
</cp:coreProperties>
</file>